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  <a:lvl2pPr marL="0" indent="228600">
              <a:spcBef>
                <a:spcPts val="0"/>
              </a:spcBef>
              <a:buSzTx/>
              <a:buNone/>
              <a:defRPr sz="3200"/>
            </a:lvl2pPr>
            <a:lvl3pPr marL="0" indent="457200">
              <a:spcBef>
                <a:spcPts val="0"/>
              </a:spcBef>
              <a:buSzTx/>
              <a:buNone/>
              <a:defRPr sz="3200"/>
            </a:lvl3pPr>
            <a:lvl4pPr marL="0" indent="685800">
              <a:spcBef>
                <a:spcPts val="0"/>
              </a:spcBef>
              <a:buSzTx/>
              <a:buNone/>
              <a:defRPr sz="3200"/>
            </a:lvl4pPr>
            <a:lvl5pPr marL="0" indent="914400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–Иван Арсентьев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  <a:lvl2pPr marL="0" indent="228600">
              <a:spcBef>
                <a:spcPts val="0"/>
              </a:spcBef>
              <a:buSzTx/>
              <a:buNone/>
              <a:defRPr sz="3200"/>
            </a:lvl2pPr>
            <a:lvl3pPr marL="0" indent="457200">
              <a:spcBef>
                <a:spcPts val="0"/>
              </a:spcBef>
              <a:buSzTx/>
              <a:buNone/>
              <a:defRPr sz="3200"/>
            </a:lvl3pPr>
            <a:lvl4pPr marL="0" indent="685800">
              <a:spcBef>
                <a:spcPts val="0"/>
              </a:spcBef>
              <a:buSzTx/>
              <a:buNone/>
              <a:defRPr sz="3200"/>
            </a:lvl4pPr>
            <a:lvl5pPr marL="0" indent="914400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b="0"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  <a:lvl2pPr marL="0" indent="228600">
              <a:spcBef>
                <a:spcPts val="0"/>
              </a:spcBef>
              <a:buSzTx/>
              <a:buNone/>
              <a:defRPr sz="3200"/>
            </a:lvl2pPr>
            <a:lvl3pPr marL="0" indent="457200">
              <a:spcBef>
                <a:spcPts val="0"/>
              </a:spcBef>
              <a:buSzTx/>
              <a:buNone/>
              <a:defRPr sz="3200"/>
            </a:lvl3pPr>
            <a:lvl4pPr marL="0" indent="685800">
              <a:spcBef>
                <a:spcPts val="0"/>
              </a:spcBef>
              <a:buSzTx/>
              <a:buNone/>
              <a:defRPr sz="3200"/>
            </a:lvl4pPr>
            <a:lvl5pPr marL="0" indent="914400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improvement.ru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23056" y="6590141"/>
            <a:ext cx="11958688" cy="1443684"/>
          </a:xfrm>
          <a:prstGeom prst="rect">
            <a:avLst/>
          </a:prstGeom>
        </p:spPr>
        <p:txBody>
          <a:bodyPr/>
          <a:lstStyle/>
          <a:p>
            <a:pPr/>
            <a:r>
              <a:t>ВВЕДЕНИЕ В УПРАВЛЕНИЕ ПРОЕКТАМИ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886155" y="8016175"/>
            <a:ext cx="11232491" cy="11303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carreter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056" y="299628"/>
            <a:ext cx="11958688" cy="597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239341" y="2074366"/>
            <a:ext cx="10393958" cy="735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3200" u="sng"/>
            </a:pPr>
            <a:r>
              <a:t>Деятельность:</a:t>
            </a:r>
          </a:p>
          <a:p>
            <a:pPr algn="l">
              <a:defRPr sz="3200"/>
            </a:pPr>
            <a:r>
              <a:t>1. Коммуникации (общение, переписка)</a:t>
            </a:r>
          </a:p>
          <a:p>
            <a:pPr algn="l">
              <a:defRPr sz="3200"/>
            </a:pPr>
            <a:r>
              <a:t>2. Отчетность (периодическая)</a:t>
            </a:r>
          </a:p>
          <a:p>
            <a:pPr algn="l">
              <a:defRPr sz="3200"/>
            </a:pPr>
            <a:r>
              <a:t>3. Совещания</a:t>
            </a:r>
          </a:p>
          <a:p>
            <a:pPr algn="l">
              <a:defRPr sz="3200"/>
            </a:pPr>
            <a:r>
              <a:t>4. Мотивация (затянутый релиз, потерянный интерес</a:t>
            </a:r>
          </a:p>
          <a:p>
            <a:pPr algn="l">
              <a:defRPr sz="3200"/>
            </a:pPr>
            <a:r>
              <a:t>к проекту)</a:t>
            </a:r>
          </a:p>
          <a:p>
            <a:pPr algn="l">
              <a:defRPr sz="3200"/>
            </a:pPr>
            <a:r>
              <a:t>5. Поддержание лояльности клиента (общение в неформальной обстановке, поздравления, помощь с руководством)</a:t>
            </a:r>
          </a:p>
          <a:p>
            <a:pPr algn="l">
              <a:defRPr sz="3200"/>
            </a:pPr>
            <a:r>
              <a:t>6. Решение конфликтов (коммуникации, договор, документация, тестирование)</a:t>
            </a:r>
          </a:p>
          <a:p>
            <a:pPr algn="l">
              <a:defRPr sz="3200"/>
            </a:pPr>
            <a:r>
              <a:t>7. Чтение документации (тех документация, договора,</a:t>
            </a:r>
          </a:p>
          <a:p>
            <a:pPr algn="l">
              <a:defRPr sz="3200"/>
            </a:pPr>
            <a:r>
              <a:t>финансовые документы)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952500" y="444500"/>
            <a:ext cx="10807998" cy="774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Составляющие проджект-менеджмента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952500" y="444500"/>
            <a:ext cx="10807998" cy="774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Составляющие проджект-менеджмента</a:t>
            </a:r>
          </a:p>
        </p:txBody>
      </p:sp>
      <p:sp>
        <p:nvSpPr>
          <p:cNvPr id="178" name="Shape 178"/>
          <p:cNvSpPr/>
          <p:nvPr/>
        </p:nvSpPr>
        <p:spPr>
          <a:xfrm>
            <a:off x="1282700" y="1771079"/>
            <a:ext cx="10439400" cy="756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3200" u="sng"/>
            </a:pPr>
            <a:r>
              <a:t>Качества:</a:t>
            </a:r>
          </a:p>
          <a:p>
            <a:pPr algn="l">
              <a:defRPr sz="3200"/>
            </a:pPr>
            <a:r>
              <a:t>1. Лидерство (ПМ - руководитель)</a:t>
            </a:r>
          </a:p>
          <a:p>
            <a:pPr algn="l">
              <a:defRPr sz="3200"/>
            </a:pPr>
            <a:r>
              <a:t>2. Тайм-менеджемент (рациональность)</a:t>
            </a:r>
          </a:p>
          <a:p>
            <a:pPr algn="l">
              <a:defRPr sz="3200"/>
            </a:pPr>
            <a:r>
              <a:t>3. Ответственность (все проблемы берет на себя)</a:t>
            </a:r>
          </a:p>
          <a:p>
            <a:pPr algn="l">
              <a:defRPr sz="3200"/>
            </a:pPr>
            <a:r>
              <a:t>4. Технический бекграунд (коммуникация с разработчиками, клиентами, умение ориентировочно оценить трудозатраты)</a:t>
            </a:r>
          </a:p>
          <a:p>
            <a:pPr algn="l">
              <a:defRPr sz="3200"/>
            </a:pPr>
            <a:r>
              <a:t>5. Развитие (персональные)</a:t>
            </a:r>
          </a:p>
          <a:p>
            <a:pPr algn="l">
              <a:defRPr sz="3200"/>
            </a:pPr>
            <a:r>
              <a:t>6. Быть в тренде (знание современных технологий,</a:t>
            </a:r>
          </a:p>
          <a:p>
            <a:pPr algn="l">
              <a:defRPr sz="3200"/>
            </a:pPr>
            <a:r>
              <a:t>инноваций)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952500" y="444500"/>
            <a:ext cx="11099800" cy="732979"/>
          </a:xfrm>
          <a:prstGeom prst="rect">
            <a:avLst/>
          </a:prstGeom>
        </p:spPr>
        <p:txBody>
          <a:bodyPr/>
          <a:lstStyle>
            <a:lvl1pPr algn="l" defTabSz="408940">
              <a:defRPr sz="4200"/>
            </a:lvl1pPr>
          </a:lstStyle>
          <a:p>
            <a:pPr/>
            <a:r>
              <a:t>Взаимодействия участников IT-проекта</a:t>
            </a:r>
          </a:p>
        </p:txBody>
      </p:sp>
      <p:sp>
        <p:nvSpPr>
          <p:cNvPr id="181" name="Shape 181"/>
          <p:cNvSpPr/>
          <p:nvPr/>
        </p:nvSpPr>
        <p:spPr>
          <a:xfrm>
            <a:off x="5585817" y="4195886"/>
            <a:ext cx="1833166" cy="1828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PM</a:t>
            </a:r>
          </a:p>
        </p:txBody>
      </p:sp>
      <p:sp>
        <p:nvSpPr>
          <p:cNvPr id="182" name="Shape 182"/>
          <p:cNvSpPr/>
          <p:nvPr/>
        </p:nvSpPr>
        <p:spPr>
          <a:xfrm>
            <a:off x="3515369" y="5545410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997421" y="6748710"/>
            <a:ext cx="303594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Аккаунт-менеджер</a:t>
            </a:r>
          </a:p>
        </p:txBody>
      </p:sp>
      <p:sp>
        <p:nvSpPr>
          <p:cNvPr id="184" name="Shape 184"/>
          <p:cNvSpPr/>
          <p:nvPr/>
        </p:nvSpPr>
        <p:spPr>
          <a:xfrm>
            <a:off x="4809132" y="8512423"/>
            <a:ext cx="12275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Клиент</a:t>
            </a:r>
          </a:p>
        </p:txBody>
      </p:sp>
      <p:sp>
        <p:nvSpPr>
          <p:cNvPr id="185" name="Shape 185"/>
          <p:cNvSpPr/>
          <p:nvPr/>
        </p:nvSpPr>
        <p:spPr>
          <a:xfrm>
            <a:off x="5080942" y="7171394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7624241" y="8381950"/>
            <a:ext cx="357232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Технический писатель</a:t>
            </a:r>
          </a:p>
        </p:txBody>
      </p:sp>
      <p:sp>
        <p:nvSpPr>
          <p:cNvPr id="187" name="Shape 187"/>
          <p:cNvSpPr/>
          <p:nvPr/>
        </p:nvSpPr>
        <p:spPr>
          <a:xfrm>
            <a:off x="7074842" y="7171394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9780810" y="6138130"/>
            <a:ext cx="2104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Разрабодчик</a:t>
            </a:r>
          </a:p>
        </p:txBody>
      </p:sp>
      <p:sp>
        <p:nvSpPr>
          <p:cNvPr id="189" name="Shape 189"/>
          <p:cNvSpPr/>
          <p:nvPr/>
        </p:nvSpPr>
        <p:spPr>
          <a:xfrm>
            <a:off x="9753575" y="3894311"/>
            <a:ext cx="21590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Тестировщик</a:t>
            </a:r>
          </a:p>
        </p:txBody>
      </p:sp>
      <p:sp>
        <p:nvSpPr>
          <p:cNvPr id="190" name="Shape 190"/>
          <p:cNvSpPr/>
          <p:nvPr/>
        </p:nvSpPr>
        <p:spPr>
          <a:xfrm>
            <a:off x="8273727" y="2183469"/>
            <a:ext cx="15750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Дизайнер</a:t>
            </a:r>
          </a:p>
        </p:txBody>
      </p:sp>
      <p:sp>
        <p:nvSpPr>
          <p:cNvPr id="191" name="Shape 191"/>
          <p:cNvSpPr/>
          <p:nvPr/>
        </p:nvSpPr>
        <p:spPr>
          <a:xfrm>
            <a:off x="4040336" y="1408478"/>
            <a:ext cx="30191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Контент-менеджер</a:t>
            </a:r>
          </a:p>
        </p:txBody>
      </p:sp>
      <p:sp>
        <p:nvSpPr>
          <p:cNvPr id="192" name="Shape 192"/>
          <p:cNvSpPr/>
          <p:nvPr/>
        </p:nvSpPr>
        <p:spPr>
          <a:xfrm>
            <a:off x="1123329" y="3728144"/>
            <a:ext cx="193908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Маркетолог</a:t>
            </a:r>
          </a:p>
        </p:txBody>
      </p:sp>
      <p:sp>
        <p:nvSpPr>
          <p:cNvPr id="193" name="Shape 193"/>
          <p:cNvSpPr/>
          <p:nvPr/>
        </p:nvSpPr>
        <p:spPr>
          <a:xfrm>
            <a:off x="5080942" y="2109378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3515369" y="3659361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7074842" y="2109378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8452594" y="3659361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8452594" y="5605152"/>
            <a:ext cx="937916" cy="939801"/>
          </a:xfrm>
          <a:prstGeom prst="ellipse">
            <a:avLst/>
          </a:prstGeom>
          <a:gradFill>
            <a:gsLst>
              <a:gs pos="0">
                <a:schemeClr val="accent2">
                  <a:hueOff val="-2473793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/>
          </a:gradFill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080000">
            <a:off x="5297942" y="3486150"/>
            <a:ext cx="1320801" cy="24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080000">
            <a:off x="6469347" y="6445250"/>
            <a:ext cx="1320801" cy="24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600000">
            <a:off x="6469347" y="3486150"/>
            <a:ext cx="1320801" cy="24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600000">
            <a:off x="5297942" y="6445250"/>
            <a:ext cx="1320801" cy="24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80000">
            <a:off x="7258537" y="5607614"/>
            <a:ext cx="13208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80000">
            <a:off x="4362937" y="4391536"/>
            <a:ext cx="13208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480000">
            <a:off x="4362937" y="5474082"/>
            <a:ext cx="13208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480000">
            <a:off x="7258537" y="4370834"/>
            <a:ext cx="1320801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179982" y="1358899"/>
            <a:ext cx="6235614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400"/>
            </a:pPr>
            <a:r>
              <a:t>«Изучив 157 финансируемых Всемирным Банком проектов, попавших в затруднительное положение, мы пришли к выводу, что ... ключевая проблема с крупными инфраструктурными проектами заключается в: </a:t>
            </a:r>
          </a:p>
          <a:p>
            <a:pPr algn="l">
              <a:defRPr sz="2400"/>
            </a:pPr>
          </a:p>
          <a:p>
            <a:pPr algn="l">
              <a:defRPr b="1" sz="2400">
                <a:latin typeface="+mj-lt"/>
                <a:ea typeface="+mj-ea"/>
                <a:cs typeface="+mj-cs"/>
                <a:sym typeface="Helvetica"/>
              </a:defRPr>
            </a:pPr>
            <a:r>
              <a:t>нечетком определении ролей заказчика, менеджера проекта и подрядчика и отсутствии разграничения ответственности...» </a:t>
            </a:r>
          </a:p>
          <a:p>
            <a:pPr algn="l"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l">
              <a:defRPr sz="2400"/>
            </a:pPr>
            <a:r>
              <a:t>Из доклада А. Голана, директора Института экономического развития Всемирного банка </a:t>
            </a:r>
          </a:p>
        </p:txBody>
      </p:sp>
      <p:sp>
        <p:nvSpPr>
          <p:cNvPr id="208" name="Shape 208"/>
          <p:cNvSpPr/>
          <p:nvPr>
            <p:ph type="title"/>
          </p:nvPr>
        </p:nvSpPr>
        <p:spPr>
          <a:xfrm>
            <a:off x="1037778" y="228600"/>
            <a:ext cx="10929244" cy="1034306"/>
          </a:xfrm>
          <a:prstGeom prst="rect">
            <a:avLst/>
          </a:prstGeom>
        </p:spPr>
        <p:txBody>
          <a:bodyPr/>
          <a:lstStyle>
            <a:lvl1pPr defTabSz="443991">
              <a:defRPr sz="3040"/>
            </a:lvl1pPr>
          </a:lstStyle>
          <a:p>
            <a:pPr/>
            <a:r>
              <a:t>Проблемы проектов</a:t>
            </a:r>
          </a:p>
        </p:txBody>
      </p:sp>
      <p:pic>
        <p:nvPicPr>
          <p:cNvPr id="209" name="1212257629_995324666_c1500b05d0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151" y="1447849"/>
            <a:ext cx="52451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1037778" y="355600"/>
            <a:ext cx="10929244" cy="1034306"/>
          </a:xfrm>
          <a:prstGeom prst="rect">
            <a:avLst/>
          </a:prstGeom>
        </p:spPr>
        <p:txBody>
          <a:bodyPr/>
          <a:lstStyle>
            <a:lvl1pPr defTabSz="443991">
              <a:defRPr sz="3040"/>
            </a:lvl1pPr>
          </a:lstStyle>
          <a:p>
            <a:pPr/>
            <a:r>
              <a:t>Основные управленческие ошибки</a:t>
            </a:r>
          </a:p>
        </p:txBody>
      </p:sp>
      <p:pic>
        <p:nvPicPr>
          <p:cNvPr id="212" name="1212257632_1244517310_423669142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357" y="1604069"/>
            <a:ext cx="6596747" cy="467451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7298921" y="1509277"/>
            <a:ext cx="5145101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/>
            </a:pPr>
            <a:r>
              <a:t> - Некачественное формулирование целей и границ проекта</a:t>
            </a:r>
          </a:p>
          <a:p>
            <a:pPr algn="l">
              <a:defRPr sz="2100"/>
            </a:pPr>
          </a:p>
          <a:p>
            <a:pPr marL="259291" indent="-259291" algn="l">
              <a:buSzPct val="75000"/>
              <a:buChar char="-"/>
              <a:defRPr sz="2100"/>
            </a:pPr>
            <a:r>
              <a:t>Слабопроработанные стратегия план реализации проекта</a:t>
            </a:r>
          </a:p>
          <a:p>
            <a:pPr marL="259291" indent="-259291" algn="l">
              <a:buSzPct val="75000"/>
              <a:buChar char="-"/>
              <a:defRPr sz="2100"/>
            </a:pPr>
          </a:p>
          <a:p>
            <a:pPr marL="259291" indent="-259291" algn="l">
              <a:buSzPct val="75000"/>
              <a:buChar char="-"/>
              <a:defRPr sz="2100"/>
            </a:pPr>
            <a:r>
              <a:t>Неадекватная организационная структура управления проекта </a:t>
            </a:r>
            <a:br/>
          </a:p>
          <a:p>
            <a:pPr marL="259291" indent="-259291" algn="l">
              <a:buSzPct val="75000"/>
              <a:buChar char="-"/>
              <a:defRPr sz="2100"/>
            </a:pPr>
            <a:r>
              <a:t>Конфликт и интересов участников проекта</a:t>
            </a:r>
            <a:br/>
          </a:p>
          <a:p>
            <a:pPr marL="259291" indent="-259291" algn="l">
              <a:buSzPct val="75000"/>
              <a:buChar char="-"/>
              <a:defRPr sz="2100"/>
            </a:pPr>
            <a:r>
              <a:t>Неэффективные коммуникации внутри проекта и с внешними организациями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1037778" y="355600"/>
            <a:ext cx="10929244" cy="1034306"/>
          </a:xfrm>
          <a:prstGeom prst="rect">
            <a:avLst/>
          </a:prstGeom>
        </p:spPr>
        <p:txBody>
          <a:bodyPr/>
          <a:lstStyle>
            <a:lvl1pPr defTabSz="443991">
              <a:defRPr sz="3040"/>
            </a:lvl1pPr>
          </a:lstStyle>
          <a:p>
            <a:pPr/>
            <a:r>
              <a:t>Успех проекта</a:t>
            </a:r>
          </a:p>
        </p:txBody>
      </p:sp>
      <p:sp>
        <p:nvSpPr>
          <p:cNvPr id="216" name="Shape 216"/>
          <p:cNvSpPr/>
          <p:nvPr/>
        </p:nvSpPr>
        <p:spPr>
          <a:xfrm>
            <a:off x="1282700" y="1402779"/>
            <a:ext cx="10439401" cy="756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564444" indent="-564444" algn="l">
              <a:buSzPct val="100000"/>
              <a:buAutoNum type="arabicPeriod" startAt="1"/>
              <a:defRPr sz="3200"/>
            </a:pPr>
            <a:r>
              <a:t>Радость</a:t>
            </a:r>
          </a:p>
          <a:p>
            <a:pPr marL="564444" indent="-564444" algn="l">
              <a:buSzPct val="100000"/>
              <a:buAutoNum type="arabicPeriod" startAt="1"/>
              <a:defRPr sz="3200"/>
            </a:pPr>
            <a:r>
              <a:t>Опыт</a:t>
            </a:r>
          </a:p>
          <a:p>
            <a:pPr algn="l">
              <a:defRPr sz="3200"/>
            </a:pPr>
            <a:r>
              <a:t>3. Анализ ошибок</a:t>
            </a:r>
          </a:p>
          <a:p>
            <a:pPr algn="l">
              <a:defRPr sz="3200"/>
            </a:pPr>
            <a:r>
              <a:t>4. Хвальба</a:t>
            </a:r>
          </a:p>
          <a:p>
            <a:pPr algn="l">
              <a:defRPr sz="3200"/>
            </a:pPr>
            <a:r>
              <a:t>5. Поощрения</a:t>
            </a:r>
          </a:p>
          <a:p>
            <a:pPr algn="l">
              <a:defRPr sz="3200"/>
            </a:pPr>
            <a:r>
              <a:t>6. Выводы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501715" y="38441"/>
            <a:ext cx="11452631" cy="143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Полезные ссылки и литература</a:t>
            </a:r>
          </a:p>
        </p:txBody>
      </p:sp>
      <p:sp>
        <p:nvSpPr>
          <p:cNvPr id="219" name="Shape 219"/>
          <p:cNvSpPr/>
          <p:nvPr>
            <p:ph type="body" idx="4294967295"/>
          </p:nvPr>
        </p:nvSpPr>
        <p:spPr>
          <a:xfrm>
            <a:off x="558800" y="1701799"/>
            <a:ext cx="7846863" cy="7238208"/>
          </a:xfrm>
          <a:prstGeom prst="rect">
            <a:avLst/>
          </a:prstGeom>
        </p:spPr>
        <p:txBody>
          <a:bodyPr anchor="t"/>
          <a:lstStyle/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1. Сайт Михаила Сафонова: 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rPr i="1" u="sng">
                <a:solidFill>
                  <a:schemeClr val="accent1"/>
                </a:solidFill>
              </a:rPr>
              <a:t>http://pm.sofonov.ru/</a:t>
            </a:r>
            <a:endParaRPr i="1" u="sng"/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2. Канал YouTube Владимира Иванова: 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i="1" sz="1600" u="sng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https://www.youtube.com/user/MicrosoftProjectRU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3. Сайт Глеба Архангельского: 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i="1" sz="16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http://www.improvement.ru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i="1" sz="16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4. Том де Марко «Роман об управлении проектами»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5. Дж. Рейнвотер «Как пасти готов»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6. Стратоплан.ру «Школа менеджеров» (набор статей)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7. Черная книга менеджера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8. Техника помидора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9. «Код Дурова»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10. М.Котин «И ботаники делают бизнес»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11. К. Джон «Железный человек есть в каждом»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12. Е. Бутман «Ритейл от первого лица»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13. Е.Чичваркин «Если из 100 раз тебя посылают 99»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14. Ю. Б. Гиппенрейтер «Общаться с ребенком. Как?»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14. «Пираты силиконовой долины»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15. «Брендятина»</a:t>
            </a:r>
          </a:p>
          <a:p>
            <a:pPr marL="0" indent="0" defTabSz="292100">
              <a:lnSpc>
                <a:spcPct val="120000"/>
              </a:lnSpc>
              <a:spcBef>
                <a:spcPts val="0"/>
              </a:spcBef>
              <a:buSzTx/>
              <a:buNone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16. «Хакеры» - издательский дом «Этногенез»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bli-500x3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8309" y="2628464"/>
            <a:ext cx="8129046" cy="5820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title"/>
          </p:nvPr>
        </p:nvSpPr>
        <p:spPr>
          <a:xfrm>
            <a:off x="1363116" y="751085"/>
            <a:ext cx="10278568" cy="85159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Знакомство. План лекции</a:t>
            </a:r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825500" y="2400299"/>
            <a:ext cx="7600503" cy="271884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1. Понятие «проектная деятельность»</a:t>
            </a:r>
          </a:p>
          <a:p>
            <a:pPr/>
            <a:r>
              <a:t>2. Виды и примеры проектов</a:t>
            </a:r>
          </a:p>
          <a:p>
            <a:pPr/>
            <a:r>
              <a:t>3. Команда проекта и роли</a:t>
            </a:r>
          </a:p>
          <a:p>
            <a:pPr/>
            <a:r>
              <a:t>4. Выводы</a:t>
            </a:r>
          </a:p>
          <a:p>
            <a:pPr/>
            <a:r>
              <a:t>5. Полезные ссылки и литература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257835" y="355941"/>
            <a:ext cx="12489130" cy="7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Потребность в проектном управлении</a:t>
            </a:r>
          </a:p>
        </p:txBody>
      </p:sp>
      <p:sp>
        <p:nvSpPr>
          <p:cNvPr id="128" name="Shape 128"/>
          <p:cNvSpPr/>
          <p:nvPr>
            <p:ph type="body" sz="half" idx="4294967295"/>
          </p:nvPr>
        </p:nvSpPr>
        <p:spPr>
          <a:xfrm>
            <a:off x="816496" y="6551638"/>
            <a:ext cx="11371808" cy="241862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Мир становится более мобильным, более скоростным. Современные компании реализуют все большее число сложных комплексных проектов.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Для этого требуется эффективный инструментарий.</a:t>
            </a:r>
          </a:p>
        </p:txBody>
      </p:sp>
      <p:pic>
        <p:nvPicPr>
          <p:cNvPr id="129" name="Снимок экрана 2016-07-26 в 15.5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621" y="1487334"/>
            <a:ext cx="8892818" cy="5016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sz="quarter" idx="4294967295"/>
          </p:nvPr>
        </p:nvSpPr>
        <p:spPr>
          <a:xfrm>
            <a:off x="5391968" y="5253394"/>
            <a:ext cx="2220864" cy="987045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spcBef>
                <a:spcPts val="4100"/>
              </a:spcBef>
              <a:buSzTx/>
              <a:buNone/>
              <a:defRPr b="1" sz="297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КАЧЕСТВО</a:t>
            </a:r>
            <a:r>
              <a:t> </a:t>
            </a:r>
          </a:p>
        </p:txBody>
      </p:sp>
      <p:sp>
        <p:nvSpPr>
          <p:cNvPr id="132" name="Shape 132"/>
          <p:cNvSpPr/>
          <p:nvPr/>
        </p:nvSpPr>
        <p:spPr>
          <a:xfrm>
            <a:off x="435571" y="5891172"/>
            <a:ext cx="11584919" cy="3120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2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«Целенаправленная деятельность временного характера, направленная  на создание уникального продукта или услуги.»</a:t>
            </a:r>
          </a:p>
          <a:p>
            <a:pPr algn="l">
              <a:spcBef>
                <a:spcPts val="3200"/>
              </a:spcBef>
              <a:defRPr sz="2000"/>
            </a:pPr>
            <a:r>
              <a:t>Основы профессиональных знаний. НТК</a:t>
            </a:r>
          </a:p>
          <a:p>
            <a:pPr algn="l">
              <a:spcBef>
                <a:spcPts val="3200"/>
              </a:spcBef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«Временная структура для создания уникального продукта, услуги.»</a:t>
            </a:r>
          </a:p>
          <a:p>
            <a:pPr algn="l">
              <a:spcBef>
                <a:spcPts val="3200"/>
              </a:spcBef>
              <a:defRPr sz="2000"/>
            </a:pPr>
            <a:r>
              <a:t>PMBoK, Project Management Institute</a:t>
            </a:r>
          </a:p>
        </p:txBody>
      </p:sp>
      <p:pic>
        <p:nvPicPr>
          <p:cNvPr id="133" name="cogwheel-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4362" y="1718269"/>
            <a:ext cx="4396076" cy="392638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57835" y="432141"/>
            <a:ext cx="12489130" cy="86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Что такое «проект»?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901700" y="292099"/>
            <a:ext cx="10929243" cy="90527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Примеры проектов</a:t>
            </a:r>
          </a:p>
        </p:txBody>
      </p:sp>
      <p:pic>
        <p:nvPicPr>
          <p:cNvPr id="137" name="Sydney_03_OperaHou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142" y="1294755"/>
            <a:ext cx="6034804" cy="402369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7266483" y="1295400"/>
            <a:ext cx="5386240" cy="4022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61518">
              <a:defRPr sz="2528"/>
            </a:pPr>
            <a:r>
              <a:t>Здание Сиднейской оперы </a:t>
            </a:r>
          </a:p>
          <a:p>
            <a:pPr algn="l" defTabSz="461518">
              <a:defRPr sz="2528"/>
            </a:pPr>
            <a:r>
              <a:t>памятник ЮНЕСКО.</a:t>
            </a:r>
          </a:p>
          <a:p>
            <a:pPr algn="l" defTabSz="461518">
              <a:defRPr sz="2528"/>
            </a:pPr>
            <a:br/>
            <a:r>
              <a:t>Открыто в 1973 году с участием королевы Елизаветы В 2003 присуждена Притцкеровская премия</a:t>
            </a:r>
            <a:br/>
            <a:r>
              <a:t>Символ Австралии </a:t>
            </a:r>
          </a:p>
          <a:p>
            <a:pPr algn="l" defTabSz="461518">
              <a:defRPr sz="2528"/>
            </a:pPr>
          </a:p>
        </p:txBody>
      </p:sp>
      <p:sp>
        <p:nvSpPr>
          <p:cNvPr id="139" name="Shape 139"/>
          <p:cNvSpPr/>
          <p:nvPr/>
        </p:nvSpPr>
        <p:spPr>
          <a:xfrm>
            <a:off x="7294364" y="5577482"/>
            <a:ext cx="5384801" cy="199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4095">
              <a:defRPr sz="2376"/>
            </a:pPr>
            <a:r>
              <a:t>AGV - скоростной поезд 4-го поколения</a:t>
            </a:r>
          </a:p>
          <a:p>
            <a:pPr algn="l" defTabSz="514095">
              <a:defRPr sz="2376"/>
            </a:pPr>
            <a:r>
              <a:t>Эксплуатационная скорость будет составлять 360 км/ч</a:t>
            </a:r>
          </a:p>
        </p:txBody>
      </p:sp>
      <p:pic>
        <p:nvPicPr>
          <p:cNvPr id="140" name="train-AGV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294" y="5662364"/>
            <a:ext cx="6032501" cy="4021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501715" y="398819"/>
            <a:ext cx="11452631" cy="88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Отличительные черты проекта</a:t>
            </a:r>
          </a:p>
        </p:txBody>
      </p:sp>
      <p:sp>
        <p:nvSpPr>
          <p:cNvPr id="143" name="Shape 143"/>
          <p:cNvSpPr/>
          <p:nvPr>
            <p:ph type="body" sz="quarter" idx="4294967295"/>
          </p:nvPr>
        </p:nvSpPr>
        <p:spPr>
          <a:xfrm>
            <a:off x="904942" y="2922778"/>
            <a:ext cx="2613670" cy="98704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ОПЕРАЦИИ</a:t>
            </a:r>
          </a:p>
        </p:txBody>
      </p:sp>
      <p:sp>
        <p:nvSpPr>
          <p:cNvPr id="144" name="Shape 144"/>
          <p:cNvSpPr/>
          <p:nvPr/>
        </p:nvSpPr>
        <p:spPr>
          <a:xfrm>
            <a:off x="9255936" y="2922778"/>
            <a:ext cx="3536653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22791" indent="-322791" algn="l" defTabSz="356362">
              <a:spcBef>
                <a:spcPts val="2500"/>
              </a:spcBef>
              <a:buSzPct val="100000"/>
              <a:buAutoNum type="arabicPeriod" startAt="1"/>
              <a:defRPr b="1" sz="1830">
                <a:latin typeface="+mj-lt"/>
                <a:ea typeface="+mj-ea"/>
                <a:cs typeface="+mj-cs"/>
                <a:sym typeface="Helvetica"/>
              </a:defRPr>
            </a:pPr>
            <a:r>
              <a:t>Повторяемые </a:t>
            </a:r>
          </a:p>
          <a:p>
            <a:pPr marL="322791" indent="-322791" algn="l" defTabSz="356362">
              <a:spcBef>
                <a:spcPts val="2500"/>
              </a:spcBef>
              <a:buSzPct val="100000"/>
              <a:buAutoNum type="arabicPeriod" startAt="1"/>
              <a:defRPr b="1" sz="1830">
                <a:latin typeface="+mj-lt"/>
                <a:ea typeface="+mj-ea"/>
                <a:cs typeface="+mj-cs"/>
                <a:sym typeface="Helvetica"/>
              </a:defRPr>
            </a:pPr>
            <a:r>
              <a:t>Регламентируемые</a:t>
            </a:r>
          </a:p>
        </p:txBody>
      </p:sp>
      <p:sp>
        <p:nvSpPr>
          <p:cNvPr id="145" name="Shape 145"/>
          <p:cNvSpPr/>
          <p:nvPr/>
        </p:nvSpPr>
        <p:spPr>
          <a:xfrm>
            <a:off x="904942" y="6157721"/>
            <a:ext cx="2613670" cy="88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ПРОЕКТ</a:t>
            </a:r>
          </a:p>
        </p:txBody>
      </p:sp>
      <p:sp>
        <p:nvSpPr>
          <p:cNvPr id="146" name="Shape 146"/>
          <p:cNvSpPr/>
          <p:nvPr/>
        </p:nvSpPr>
        <p:spPr>
          <a:xfrm>
            <a:off x="9255936" y="6105418"/>
            <a:ext cx="3536653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22791" indent="-322791" algn="l" defTabSz="356362">
              <a:spcBef>
                <a:spcPts val="2500"/>
              </a:spcBef>
              <a:buSzPct val="100000"/>
              <a:buAutoNum type="arabicPeriod" startAt="1"/>
              <a:defRPr b="1" sz="1830">
                <a:latin typeface="+mj-lt"/>
                <a:ea typeface="+mj-ea"/>
                <a:cs typeface="+mj-cs"/>
                <a:sym typeface="Helvetica"/>
              </a:defRPr>
            </a:pPr>
            <a:r>
              <a:t>Временный</a:t>
            </a:r>
          </a:p>
          <a:p>
            <a:pPr marL="322791" indent="-322791" algn="l" defTabSz="356362">
              <a:spcBef>
                <a:spcPts val="2500"/>
              </a:spcBef>
              <a:buSzPct val="100000"/>
              <a:buAutoNum type="arabicPeriod" startAt="1"/>
              <a:defRPr b="1" sz="1830">
                <a:latin typeface="+mj-lt"/>
                <a:ea typeface="+mj-ea"/>
                <a:cs typeface="+mj-cs"/>
                <a:sym typeface="Helvetica"/>
              </a:defRPr>
            </a:pPr>
            <a:r>
              <a:t>Уникальный</a:t>
            </a:r>
          </a:p>
        </p:txBody>
      </p:sp>
      <p:pic>
        <p:nvPicPr>
          <p:cNvPr id="147" name="Снимок экрана 2016-07-26 в 16.28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9509" y="1934602"/>
            <a:ext cx="4635531" cy="296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Снимок экрана 2016-07-26 в 16.35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9509" y="5360844"/>
            <a:ext cx="4635531" cy="3135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319839" y="368641"/>
            <a:ext cx="12509669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ЦИКЛ ПРОЕКТНОГО МЕНЕДЖМЕНТА</a:t>
            </a:r>
          </a:p>
        </p:txBody>
      </p:sp>
      <p:sp>
        <p:nvSpPr>
          <p:cNvPr id="151" name="Shape 151"/>
          <p:cNvSpPr/>
          <p:nvPr>
            <p:ph type="body" sz="quarter" idx="4294967295"/>
          </p:nvPr>
        </p:nvSpPr>
        <p:spPr>
          <a:xfrm>
            <a:off x="5391968" y="4903978"/>
            <a:ext cx="2220864" cy="987044"/>
          </a:xfrm>
          <a:prstGeom prst="rect">
            <a:avLst/>
          </a:prstGeom>
        </p:spPr>
        <p:txBody>
          <a:bodyPr/>
          <a:lstStyle>
            <a:lvl1pPr marL="0" indent="0" algn="ctr" defTabSz="432308">
              <a:spcBef>
                <a:spcPts val="3100"/>
              </a:spcBef>
              <a:buSzTx/>
              <a:buNone/>
              <a:defRPr b="1" sz="222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ПРОЕКТНЫЙ МЕНЕДЖМЕНТ </a:t>
            </a:r>
          </a:p>
        </p:txBody>
      </p:sp>
      <p:sp>
        <p:nvSpPr>
          <p:cNvPr id="152" name="Shape 152"/>
          <p:cNvSpPr/>
          <p:nvPr/>
        </p:nvSpPr>
        <p:spPr>
          <a:xfrm>
            <a:off x="1438342" y="2922778"/>
            <a:ext cx="2220863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Адаптация</a:t>
            </a:r>
          </a:p>
        </p:txBody>
      </p:sp>
      <p:sp>
        <p:nvSpPr>
          <p:cNvPr id="153" name="Shape 153"/>
          <p:cNvSpPr/>
          <p:nvPr/>
        </p:nvSpPr>
        <p:spPr>
          <a:xfrm>
            <a:off x="9553642" y="2922778"/>
            <a:ext cx="2436317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Обобщение</a:t>
            </a:r>
          </a:p>
        </p:txBody>
      </p:sp>
      <p:sp>
        <p:nvSpPr>
          <p:cNvPr id="154" name="Shape 154"/>
          <p:cNvSpPr/>
          <p:nvPr/>
        </p:nvSpPr>
        <p:spPr>
          <a:xfrm>
            <a:off x="4214508" y="8625078"/>
            <a:ext cx="4720332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Практический опыт</a:t>
            </a:r>
          </a:p>
        </p:txBody>
      </p:sp>
      <p:pic>
        <p:nvPicPr>
          <p:cNvPr id="155" name="circle-311551_6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2908346" y="1963084"/>
            <a:ext cx="6639367" cy="6618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667383" y="2911845"/>
            <a:ext cx="5670034" cy="553404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8" name="Shape 158"/>
          <p:cNvSpPr/>
          <p:nvPr/>
        </p:nvSpPr>
        <p:spPr>
          <a:xfrm>
            <a:off x="4191627" y="2960062"/>
            <a:ext cx="4621546" cy="4250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5C313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9" name="Shape 159"/>
          <p:cNvSpPr/>
          <p:nvPr/>
        </p:nvSpPr>
        <p:spPr>
          <a:xfrm>
            <a:off x="4001883" y="6922183"/>
            <a:ext cx="539373" cy="527429"/>
          </a:xfrm>
          <a:prstGeom prst="ellipse">
            <a:avLst/>
          </a:prstGeom>
          <a:solidFill>
            <a:srgbClr val="FF2600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0" name="Shape 160"/>
          <p:cNvSpPr/>
          <p:nvPr/>
        </p:nvSpPr>
        <p:spPr>
          <a:xfrm>
            <a:off x="6232713" y="2730114"/>
            <a:ext cx="539374" cy="527429"/>
          </a:xfrm>
          <a:prstGeom prst="ellipse">
            <a:avLst/>
          </a:prstGeom>
          <a:solidFill>
            <a:srgbClr val="FF2600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1" name="Shape 161"/>
          <p:cNvSpPr/>
          <p:nvPr/>
        </p:nvSpPr>
        <p:spPr>
          <a:xfrm>
            <a:off x="8555035" y="6922183"/>
            <a:ext cx="539374" cy="527429"/>
          </a:xfrm>
          <a:prstGeom prst="ellipse">
            <a:avLst/>
          </a:prstGeom>
          <a:solidFill>
            <a:srgbClr val="FF2600"/>
          </a:solidFill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2" name="Shape 162"/>
          <p:cNvSpPr/>
          <p:nvPr/>
        </p:nvSpPr>
        <p:spPr>
          <a:xfrm>
            <a:off x="4142234" y="7271444"/>
            <a:ext cx="4720332" cy="98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РИСКИ</a:t>
            </a:r>
          </a:p>
        </p:txBody>
      </p:sp>
      <p:sp>
        <p:nvSpPr>
          <p:cNvPr id="163" name="Shape 163"/>
          <p:cNvSpPr/>
          <p:nvPr>
            <p:ph type="body" sz="quarter" idx="4294967295"/>
          </p:nvPr>
        </p:nvSpPr>
        <p:spPr>
          <a:xfrm>
            <a:off x="5391968" y="5253394"/>
            <a:ext cx="2220864" cy="987045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spcBef>
                <a:spcPts val="4100"/>
              </a:spcBef>
              <a:buSzTx/>
              <a:buNone/>
              <a:defRPr b="1" sz="297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КАЧЕСТВО</a:t>
            </a:r>
            <a:r>
              <a:t> </a:t>
            </a:r>
          </a:p>
        </p:txBody>
      </p:sp>
      <p:sp>
        <p:nvSpPr>
          <p:cNvPr id="164" name="Shape 164"/>
          <p:cNvSpPr/>
          <p:nvPr/>
        </p:nvSpPr>
        <p:spPr>
          <a:xfrm>
            <a:off x="865103" y="6692375"/>
            <a:ext cx="4072930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ВРЕМЯ</a:t>
            </a:r>
          </a:p>
        </p:txBody>
      </p:sp>
      <p:sp>
        <p:nvSpPr>
          <p:cNvPr id="165" name="Shape 165"/>
          <p:cNvSpPr/>
          <p:nvPr/>
        </p:nvSpPr>
        <p:spPr>
          <a:xfrm>
            <a:off x="8099857" y="6692375"/>
            <a:ext cx="4509244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ДЕНЬГИ</a:t>
            </a:r>
          </a:p>
        </p:txBody>
      </p:sp>
      <p:sp>
        <p:nvSpPr>
          <p:cNvPr id="166" name="Shape 166"/>
          <p:cNvSpPr/>
          <p:nvPr/>
        </p:nvSpPr>
        <p:spPr>
          <a:xfrm>
            <a:off x="4142234" y="1934042"/>
            <a:ext cx="4720332" cy="98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СОДЕРЖАНИЕ</a:t>
            </a:r>
          </a:p>
        </p:txBody>
      </p:sp>
      <p:sp>
        <p:nvSpPr>
          <p:cNvPr id="167" name="Shape 167"/>
          <p:cNvSpPr/>
          <p:nvPr/>
        </p:nvSpPr>
        <p:spPr>
          <a:xfrm rot="17880000">
            <a:off x="2882263" y="4383278"/>
            <a:ext cx="3757311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РИСКИ</a:t>
            </a:r>
          </a:p>
        </p:txBody>
      </p:sp>
      <p:sp>
        <p:nvSpPr>
          <p:cNvPr id="168" name="Shape 168"/>
          <p:cNvSpPr/>
          <p:nvPr/>
        </p:nvSpPr>
        <p:spPr>
          <a:xfrm rot="3720000">
            <a:off x="6273163" y="4383278"/>
            <a:ext cx="3757311" cy="98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4200"/>
              </a:spcBef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РИСКИ</a:t>
            </a:r>
          </a:p>
        </p:txBody>
      </p:sp>
      <p:sp>
        <p:nvSpPr>
          <p:cNvPr id="169" name="Shape 169"/>
          <p:cNvSpPr/>
          <p:nvPr/>
        </p:nvSpPr>
        <p:spPr>
          <a:xfrm>
            <a:off x="776085" y="460481"/>
            <a:ext cx="11452631" cy="88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Ограничения проекта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952500" y="444500"/>
            <a:ext cx="10807998" cy="774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Составляющие проджект-менеджмента</a:t>
            </a:r>
          </a:p>
        </p:txBody>
      </p:sp>
      <p:sp>
        <p:nvSpPr>
          <p:cNvPr id="172" name="Shape 172"/>
          <p:cNvSpPr/>
          <p:nvPr>
            <p:ph type="body" idx="4294967295"/>
          </p:nvPr>
        </p:nvSpPr>
        <p:spPr>
          <a:xfrm>
            <a:off x="889000" y="1690116"/>
            <a:ext cx="10454084" cy="528885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200" u="sng"/>
            </a:pPr>
            <a:r>
              <a:t>Управление:</a:t>
            </a:r>
          </a:p>
          <a:p>
            <a:pPr marL="0" indent="0">
              <a:spcBef>
                <a:spcPts val="0"/>
              </a:spcBef>
              <a:buSzTx/>
              <a:buNone/>
              <a:defRPr sz="3200" u="sng"/>
            </a:pP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1. Сроки (релиз, промежуточные этапы)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2. Команда (общение, совещание, отчетность)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3. Финансы (бюджет, расчеты)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4. Качество (количественные, 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5. Поставки (проекты строительства)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6. Риски (срывы сроков, поставок, бюджета, форс-мажоры)</a:t>
            </a: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7. Запросы на изменение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